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sldIdLst>
    <p:sldId id="307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8" r:id="rId10"/>
    <p:sldId id="303" r:id="rId11"/>
    <p:sldId id="305" r:id="rId12"/>
    <p:sldId id="309" r:id="rId13"/>
    <p:sldId id="304" r:id="rId14"/>
    <p:sldId id="306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660033"/>
    <a:srgbClr val="990033"/>
    <a:srgbClr val="E31B2E"/>
    <a:srgbClr val="FF6600"/>
    <a:srgbClr val="008000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E33B4-79FF-43BB-89EF-1297B8326A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520C5-23AC-4253-BB20-1A424767B75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9ACBD-12C3-4A13-94BC-B9BE4C7D5C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92922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A3360-6258-4E29-B69E-B1F34963B4E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5C77C-7634-445C-A485-CA78E5344B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0E27D-9C93-4892-92B5-063AEB522D1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DF4FB-C095-4078-8F62-4F58E0B6629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49C75-3104-45F0-96BF-5D804AE29CF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2B7FA-9FB2-48B3-9405-A1997B04A05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900D5-0417-4BFB-BFE7-0366E2916D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C49AB-418C-4145-A6F9-89FA3D2BC1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2">
                <a:lumMod val="50000"/>
              </a:schemeClr>
            </a:gs>
            <a:gs pos="66000">
              <a:schemeClr val="accent3">
                <a:lumMod val="50000"/>
              </a:schemeClr>
            </a:gs>
            <a:gs pos="99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9500BF25-4956-44D6-ADC5-86155DEA1B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4" r:id="rId2"/>
    <p:sldLayoutId id="2147483723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4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Story of Genetics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sz="4000" dirty="0" err="1" smtClean="0"/>
              <a:t>Gregor</a:t>
            </a:r>
            <a:r>
              <a:rPr lang="en-CA" sz="4000" dirty="0" smtClean="0"/>
              <a:t> Mendel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CA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00108"/>
            <a:ext cx="4380425" cy="5138731"/>
          </a:xfrm>
          <a:prstGeom prst="ellipse">
            <a:avLst/>
          </a:prstGeom>
          <a:ln w="127000" cap="rnd">
            <a:solidFill>
              <a:srgbClr val="00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714620"/>
            <a:ext cx="3286128" cy="32861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4214813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CA" dirty="0" smtClean="0"/>
              <a:t>Genotype	</a:t>
            </a:r>
            <a:endParaRPr lang="en-CA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4214812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Offspring have a 25% change of being RR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50% chance of being </a:t>
            </a:r>
            <a:r>
              <a:rPr lang="en-CA" dirty="0" err="1" smtClean="0"/>
              <a:t>Rr</a:t>
            </a: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25% chance of being </a:t>
            </a:r>
            <a:r>
              <a:rPr lang="en-CA" dirty="0" err="1" smtClean="0"/>
              <a:t>rr</a:t>
            </a:r>
            <a:endParaRPr lang="en-CA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0" y="1571625"/>
            <a:ext cx="4214813" cy="492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CA" sz="3200">
                <a:solidFill>
                  <a:srgbClr val="FFFF00"/>
                </a:solidFill>
                <a:latin typeface="Constantia" pitchFamily="18" charset="0"/>
              </a:rPr>
              <a:t>Offspring have a 75% chance of being able to roll their tongues </a:t>
            </a: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endParaRPr lang="en-CA" sz="3200">
              <a:solidFill>
                <a:srgbClr val="FFFF00"/>
              </a:solidFill>
              <a:latin typeface="Constantia" pitchFamily="18" charset="0"/>
            </a:endParaRPr>
          </a:p>
          <a:p>
            <a:pPr marL="273050" indent="-27305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</a:pPr>
            <a:r>
              <a:rPr lang="en-CA" sz="3200">
                <a:solidFill>
                  <a:srgbClr val="FFFF00"/>
                </a:solidFill>
                <a:latin typeface="Constantia" pitchFamily="18" charset="0"/>
              </a:rPr>
              <a:t>And a 25% chance they can not roll their tongue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14875" y="214313"/>
            <a:ext cx="4214813" cy="1143000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CA" sz="500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Phenotype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Try This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2"/>
              <a:defRPr/>
            </a:pPr>
            <a:r>
              <a:rPr lang="en-CA" dirty="0" smtClean="0"/>
              <a:t>In pea plants, yellow peas are dominant over green peas.</a:t>
            </a:r>
            <a:r>
              <a:rPr lang="en-CA" b="1" dirty="0" smtClean="0"/>
              <a:t>  </a:t>
            </a:r>
            <a:r>
              <a:rPr lang="en-CA" dirty="0" smtClean="0"/>
              <a:t>Use a </a:t>
            </a:r>
            <a:r>
              <a:rPr lang="en-CA" dirty="0" err="1" smtClean="0"/>
              <a:t>Punnett</a:t>
            </a:r>
            <a:r>
              <a:rPr lang="en-CA" dirty="0" smtClean="0"/>
              <a:t> square to predict the phenotypic and genotypic outcome (offspring) of a cross between a heterozygous plant and a purebred plant with green peas.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5"/>
          <p:cNvSpPr>
            <a:spLocks noChangeArrowheads="1"/>
          </p:cNvSpPr>
          <p:nvPr/>
        </p:nvSpPr>
        <p:spPr bwMode="auto">
          <a:xfrm>
            <a:off x="250825" y="188913"/>
            <a:ext cx="8642350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en-CA" sz="2000" b="1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Genetic Problem Solving</a:t>
            </a:r>
          </a:p>
          <a:p>
            <a:pPr>
              <a:tabLst>
                <a:tab pos="457200" algn="l"/>
              </a:tabLst>
            </a:pP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Each gamete has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gene for each trait.  After fertilization the new organism has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genes for each trait (Genotype).</a:t>
            </a: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If the two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in the genotype are the same, then the organism is said to have a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genotype and is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If the alleles are different then the organism is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   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.</a:t>
            </a: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 b="1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Punnet Squares 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are used to determine the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of an offspring having a particular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. </a:t>
            </a: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We can also work out what the expected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 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will be.</a:t>
            </a: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buFont typeface="Wingdings 2" pitchFamily="18" charset="2"/>
              <a:buChar char=""/>
              <a:tabLst>
                <a:tab pos="457200" algn="l"/>
              </a:tabLst>
            </a:pP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A punnet square is made by comparing all the possible combinations of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from the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 with those from the </a:t>
            </a:r>
            <a:r>
              <a:rPr lang="en-CA" sz="2000" u="sng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				</a:t>
            </a:r>
            <a:r>
              <a:rPr lang="en-CA" sz="2000">
                <a:solidFill>
                  <a:schemeClr val="bg2"/>
                </a:solidFill>
                <a:latin typeface="Comic Sans MS" pitchFamily="66" charset="0"/>
                <a:cs typeface="Times New Roman" pitchFamily="18" charset="0"/>
              </a:rPr>
              <a:t>. </a:t>
            </a: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  <a:p>
            <a:pPr eaLnBrk="0" hangingPunct="0">
              <a:tabLst>
                <a:tab pos="457200" algn="l"/>
              </a:tabLst>
            </a:pPr>
            <a:endParaRPr lang="en-GB" sz="200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4578" name="Text Box 6"/>
          <p:cNvSpPr txBox="1">
            <a:spLocks noChangeArrowheads="1"/>
          </p:cNvSpPr>
          <p:nvPr/>
        </p:nvSpPr>
        <p:spPr bwMode="auto">
          <a:xfrm>
            <a:off x="2916238" y="765175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 b="1">
                <a:solidFill>
                  <a:srgbClr val="FFFF00"/>
                </a:solidFill>
              </a:rPr>
              <a:t>one</a:t>
            </a:r>
            <a:endParaRPr lang="en-GB" sz="2400" b="1">
              <a:solidFill>
                <a:srgbClr val="FFFF00"/>
              </a:solidFill>
            </a:endParaRPr>
          </a:p>
        </p:txBody>
      </p:sp>
      <p:sp>
        <p:nvSpPr>
          <p:cNvPr id="24579" name="Text Box 7"/>
          <p:cNvSpPr txBox="1">
            <a:spLocks noChangeArrowheads="1"/>
          </p:cNvSpPr>
          <p:nvPr/>
        </p:nvSpPr>
        <p:spPr bwMode="auto">
          <a:xfrm>
            <a:off x="3059113" y="1052513"/>
            <a:ext cx="1150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 b="1">
                <a:solidFill>
                  <a:srgbClr val="FFFF00"/>
                </a:solidFill>
              </a:rPr>
              <a:t>two</a:t>
            </a:r>
            <a:endParaRPr lang="en-GB" sz="2400" b="1">
              <a:solidFill>
                <a:srgbClr val="FFFF00"/>
              </a:solidFill>
            </a:endParaRPr>
          </a:p>
        </p:txBody>
      </p:sp>
      <p:sp>
        <p:nvSpPr>
          <p:cNvPr id="24580" name="Text Box 9"/>
          <p:cNvSpPr txBox="1">
            <a:spLocks noChangeArrowheads="1"/>
          </p:cNvSpPr>
          <p:nvPr/>
        </p:nvSpPr>
        <p:spPr bwMode="auto">
          <a:xfrm>
            <a:off x="1835150" y="1628775"/>
            <a:ext cx="223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NZ" sz="2400" b="1">
                <a:solidFill>
                  <a:srgbClr val="FFFF00"/>
                </a:solidFill>
              </a:rPr>
              <a:t> alleles</a:t>
            </a:r>
            <a:endParaRPr lang="en-GB" sz="24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/>
      <p:bldP spid="245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Try This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r>
              <a:rPr lang="en-CA" dirty="0" smtClean="0"/>
              <a:t>In pea plants, round peas are dominant over wrinkled peas.  Use a </a:t>
            </a:r>
            <a:r>
              <a:rPr lang="en-CA" dirty="0" err="1" smtClean="0"/>
              <a:t>Punnett</a:t>
            </a:r>
            <a:r>
              <a:rPr lang="en-CA" dirty="0" smtClean="0"/>
              <a:t> square to predict the phenotypic and genotypic outcome of a cross between a plant homozygous for round peas and a plant homozygous for wrinkled peas.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err="1" smtClean="0"/>
              <a:t>Punnet</a:t>
            </a:r>
            <a:r>
              <a:rPr lang="en-CA" dirty="0" smtClean="0"/>
              <a:t> Square Practice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Complete worksheet “More </a:t>
            </a:r>
            <a:r>
              <a:rPr lang="en-CA" dirty="0" err="1" smtClean="0"/>
              <a:t>Punnet</a:t>
            </a:r>
            <a:r>
              <a:rPr lang="en-CA" dirty="0" smtClean="0"/>
              <a:t> Practice”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28" y="928670"/>
            <a:ext cx="3422492" cy="31146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Genetic</a:t>
            </a:r>
            <a:b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Problem</a:t>
            </a:r>
            <a:b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</a:br>
            <a:r>
              <a:rPr lang="en-CA" sz="6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Solving I</a:t>
            </a:r>
            <a:r>
              <a:rPr lang="en-CA" sz="4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660033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</a:rPr>
              <a:t>   </a:t>
            </a:r>
            <a:endParaRPr lang="en-CA" sz="48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660033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en-CA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Genetic Problem Solving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Each </a:t>
            </a:r>
            <a:r>
              <a:rPr lang="en-CA" dirty="0" smtClean="0">
                <a:solidFill>
                  <a:srgbClr val="FFFF00"/>
                </a:solidFill>
              </a:rPr>
              <a:t>gamete</a:t>
            </a:r>
            <a:r>
              <a:rPr lang="en-CA" dirty="0" smtClean="0"/>
              <a:t> has </a:t>
            </a:r>
            <a:r>
              <a:rPr lang="en-CA" b="1" dirty="0" smtClean="0"/>
              <a:t>one</a:t>
            </a:r>
            <a:r>
              <a:rPr lang="en-CA" dirty="0" smtClean="0"/>
              <a:t> gene for each trait.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After fertilization the new organism has </a:t>
            </a:r>
            <a:r>
              <a:rPr lang="en-CA" b="1" dirty="0" smtClean="0"/>
              <a:t>two</a:t>
            </a:r>
            <a:r>
              <a:rPr lang="en-CA" dirty="0" smtClean="0"/>
              <a:t> genes for each trait (Genotype).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pic>
        <p:nvPicPr>
          <p:cNvPr id="15363" name="Picture 2" descr="C:\Users\dowdallm\AppData\Local\Temp\Temporary Internet Files\Content.IE5\ZID40TVX\MCHM00287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352922">
            <a:off x="5738813" y="3963988"/>
            <a:ext cx="261302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Genetic Problem Solving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If the two alleles in the genotype are the same, then the organism is said to have a </a:t>
            </a:r>
            <a:r>
              <a:rPr lang="en-CA" dirty="0" smtClean="0">
                <a:solidFill>
                  <a:srgbClr val="FFFF00"/>
                </a:solidFill>
              </a:rPr>
              <a:t>homozygous</a:t>
            </a:r>
            <a:r>
              <a:rPr lang="en-CA" dirty="0" smtClean="0"/>
              <a:t> genotype and is </a:t>
            </a:r>
            <a:r>
              <a:rPr lang="en-CA" dirty="0" smtClean="0">
                <a:solidFill>
                  <a:srgbClr val="FFFF00"/>
                </a:solidFill>
              </a:rPr>
              <a:t>pure breeding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If the alleles are different then the organism is </a:t>
            </a:r>
            <a:r>
              <a:rPr lang="en-CA" dirty="0" smtClean="0">
                <a:solidFill>
                  <a:srgbClr val="FFFF00"/>
                </a:solidFill>
              </a:rPr>
              <a:t>heterozygous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</p:txBody>
      </p:sp>
      <p:pic>
        <p:nvPicPr>
          <p:cNvPr id="16387" name="Picture 2" descr="C:\Users\dowdallm\AppData\Local\Temp\Temporary Internet Files\Content.IE5\ZID40TVX\MCj02152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8838" y="4476750"/>
            <a:ext cx="1700212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Dominant  vs. Recessive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Only one allele is expressed in the phenotype.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 allele which will always be expressed is called the </a:t>
            </a:r>
            <a:r>
              <a:rPr lang="en-CA" dirty="0" smtClean="0">
                <a:solidFill>
                  <a:srgbClr val="FFFF00"/>
                </a:solidFill>
              </a:rPr>
              <a:t>Dominant </a:t>
            </a:r>
            <a:r>
              <a:rPr lang="en-CA" dirty="0" smtClean="0"/>
              <a:t>allele.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The allele which may be hidden is called the </a:t>
            </a:r>
            <a:r>
              <a:rPr lang="en-CA" dirty="0" smtClean="0">
                <a:solidFill>
                  <a:srgbClr val="FFFF00"/>
                </a:solidFill>
              </a:rPr>
              <a:t>Recessive </a:t>
            </a:r>
            <a:r>
              <a:rPr lang="en-CA" dirty="0" smtClean="0"/>
              <a:t>allele.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err="1" smtClean="0"/>
              <a:t>Punnet</a:t>
            </a:r>
            <a:r>
              <a:rPr lang="en-CA" dirty="0" smtClean="0"/>
              <a:t> Squares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err="1" smtClean="0">
                <a:solidFill>
                  <a:srgbClr val="FFFF00"/>
                </a:solidFill>
              </a:rPr>
              <a:t>Punnet</a:t>
            </a:r>
            <a:r>
              <a:rPr lang="en-CA" dirty="0" smtClean="0">
                <a:solidFill>
                  <a:srgbClr val="FFFF00"/>
                </a:solidFill>
              </a:rPr>
              <a:t> Squares</a:t>
            </a:r>
            <a:r>
              <a:rPr lang="en-CA" dirty="0" smtClean="0">
                <a:solidFill>
                  <a:srgbClr val="FFFFFF"/>
                </a:solidFill>
              </a:rPr>
              <a:t> are used</a:t>
            </a:r>
            <a:r>
              <a:rPr lang="en-CA" dirty="0" smtClean="0">
                <a:solidFill>
                  <a:srgbClr val="FFFF00"/>
                </a:solidFill>
              </a:rPr>
              <a:t> </a:t>
            </a:r>
            <a:r>
              <a:rPr lang="en-CA" dirty="0" smtClean="0"/>
              <a:t>to determine the probability of an offspring having a particular genotype.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We can also work out what the expected phenotype will be.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It is made by comparing all the possible combinations of alleles from the mother with those from the father.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err="1" smtClean="0"/>
              <a:t>Punnet</a:t>
            </a:r>
            <a:r>
              <a:rPr lang="en-CA" dirty="0" smtClean="0"/>
              <a:t> Square Practice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If two parents are both heterozygous for the tongue rolling gene, predict what genotype and phenotype their offspring may have.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Roller allele is dominant (R)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CA" dirty="0" smtClean="0"/>
              <a:t>Non-roller allele is recessive (r)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err="1" smtClean="0"/>
              <a:t>Punnet</a:t>
            </a:r>
            <a:r>
              <a:rPr lang="en-CA" dirty="0" smtClean="0"/>
              <a:t> Square Practice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571736" y="2643182"/>
          <a:ext cx="4000527" cy="30718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9"/>
                <a:gridCol w="1333509"/>
                <a:gridCol w="1333509"/>
              </a:tblGrid>
              <a:tr h="1023945"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23945"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23945"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A" dirty="0">
                        <a:ln w="57150"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0" y="2714625"/>
            <a:ext cx="642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400" b="1">
                <a:solidFill>
                  <a:srgbClr val="FFFFFF"/>
                </a:solidFill>
                <a:latin typeface="Constantia" pitchFamily="18" charset="0"/>
              </a:rPr>
              <a:t>R</a:t>
            </a:r>
            <a:endParaRPr lang="en-CA" sz="28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928938" y="3786188"/>
            <a:ext cx="642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400" b="1">
                <a:solidFill>
                  <a:srgbClr val="FFFFFF"/>
                </a:solidFill>
                <a:latin typeface="Constantia" pitchFamily="18" charset="0"/>
              </a:rPr>
              <a:t>R</a:t>
            </a:r>
            <a:endParaRPr lang="en-CA" sz="28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43563" y="2643188"/>
            <a:ext cx="642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400" b="1">
                <a:solidFill>
                  <a:srgbClr val="FFFFFF"/>
                </a:solidFill>
                <a:latin typeface="Constantia" pitchFamily="18" charset="0"/>
              </a:rPr>
              <a:t>r</a:t>
            </a:r>
            <a:endParaRPr lang="en-CA" sz="28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928938" y="4786313"/>
            <a:ext cx="642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4400" b="1">
                <a:solidFill>
                  <a:srgbClr val="FFFFFF"/>
                </a:solidFill>
                <a:latin typeface="Constantia" pitchFamily="18" charset="0"/>
              </a:rPr>
              <a:t>r</a:t>
            </a:r>
            <a:endParaRPr lang="en-CA" sz="28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488" name="TextBox 10"/>
          <p:cNvSpPr txBox="1">
            <a:spLocks noChangeArrowheads="1"/>
          </p:cNvSpPr>
          <p:nvPr/>
        </p:nvSpPr>
        <p:spPr bwMode="auto">
          <a:xfrm rot="-5400000">
            <a:off x="797719" y="3917156"/>
            <a:ext cx="1785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FFFFFF"/>
                </a:solidFill>
                <a:latin typeface="Constantia" pitchFamily="18" charset="0"/>
              </a:rPr>
              <a:t>Male</a:t>
            </a:r>
            <a:endParaRPr lang="en-CA" sz="16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0489" name="TextBox 11"/>
          <p:cNvSpPr txBox="1">
            <a:spLocks noChangeArrowheads="1"/>
          </p:cNvSpPr>
          <p:nvPr/>
        </p:nvSpPr>
        <p:spPr bwMode="auto">
          <a:xfrm>
            <a:off x="4500563" y="1571625"/>
            <a:ext cx="1785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 b="1">
                <a:solidFill>
                  <a:srgbClr val="FFFFFF"/>
                </a:solidFill>
                <a:latin typeface="Constantia" pitchFamily="18" charset="0"/>
              </a:rPr>
              <a:t>Female</a:t>
            </a:r>
            <a:endParaRPr lang="en-CA" sz="16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3375" y="3854450"/>
            <a:ext cx="1071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600" b="1">
                <a:solidFill>
                  <a:srgbClr val="FFFF00"/>
                </a:solidFill>
                <a:latin typeface="Constantia" pitchFamily="18" charset="0"/>
              </a:rPr>
              <a:t>RR</a:t>
            </a:r>
            <a:endParaRPr lang="en-CA" sz="2000" b="1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643563" y="4857750"/>
            <a:ext cx="10715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600" b="1">
                <a:solidFill>
                  <a:srgbClr val="FFFF00"/>
                </a:solidFill>
                <a:latin typeface="Constantia" pitchFamily="18" charset="0"/>
              </a:rPr>
              <a:t>r r</a:t>
            </a:r>
            <a:endParaRPr lang="en-CA" sz="2000" b="1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572125" y="3786188"/>
            <a:ext cx="1071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600" b="1">
                <a:solidFill>
                  <a:srgbClr val="FFFF00"/>
                </a:solidFill>
                <a:latin typeface="Constantia" pitchFamily="18" charset="0"/>
              </a:rPr>
              <a:t>Rr</a:t>
            </a:r>
            <a:endParaRPr lang="en-CA" sz="2000" b="1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286250" y="4857750"/>
            <a:ext cx="1071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3600" b="1">
                <a:solidFill>
                  <a:srgbClr val="FFFF00"/>
                </a:solidFill>
                <a:latin typeface="Constantia" pitchFamily="18" charset="0"/>
              </a:rPr>
              <a:t>rR</a:t>
            </a:r>
            <a:endParaRPr lang="en-CA" sz="2000" b="1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en-NZ" smtClean="0">
                <a:solidFill>
                  <a:srgbClr val="FFFF00"/>
                </a:solidFill>
                <a:latin typeface="Calibri" pitchFamily="34" charset="0"/>
              </a:rPr>
              <a:t>Definitions</a:t>
            </a:r>
            <a:endParaRPr lang="en-GB" smtClean="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eaLnBrk="1" hangingPunct="1"/>
            <a:r>
              <a:rPr lang="en-NZ" smtClean="0">
                <a:solidFill>
                  <a:srgbClr val="FFFF00"/>
                </a:solidFill>
              </a:rPr>
              <a:t>Genotype</a:t>
            </a:r>
            <a:r>
              <a:rPr lang="en-NZ" smtClean="0">
                <a:solidFill>
                  <a:srgbClr val="66FF33"/>
                </a:solidFill>
              </a:rPr>
              <a:t>– is the genetic make up of an individual represented by the two alleles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NZ" smtClean="0">
                <a:solidFill>
                  <a:srgbClr val="66FF33"/>
                </a:solidFill>
              </a:rPr>
              <a:t>   eg RR . </a:t>
            </a:r>
          </a:p>
          <a:p>
            <a:pPr eaLnBrk="1" hangingPunct="1">
              <a:buFont typeface="Wingdings 2" pitchFamily="18" charset="2"/>
              <a:buNone/>
            </a:pPr>
            <a:endParaRPr lang="en-NZ" smtClean="0">
              <a:solidFill>
                <a:srgbClr val="66FF33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NZ" smtClean="0">
                <a:solidFill>
                  <a:srgbClr val="66FF33"/>
                </a:solidFill>
              </a:rPr>
              <a:t>– </a:t>
            </a:r>
            <a:r>
              <a:rPr lang="en-NZ" smtClean="0">
                <a:solidFill>
                  <a:srgbClr val="FFFF00"/>
                </a:solidFill>
              </a:rPr>
              <a:t>Phenotype </a:t>
            </a:r>
            <a:r>
              <a:rPr lang="en-NZ" smtClean="0">
                <a:solidFill>
                  <a:srgbClr val="66FF33"/>
                </a:solidFill>
              </a:rPr>
              <a:t>is how the genetic trait appears in the individual –  eg tongue roller</a:t>
            </a:r>
            <a:endParaRPr lang="en-GB" smtClean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Green">
      <a:dk1>
        <a:srgbClr val="003A51"/>
      </a:dk1>
      <a:lt1>
        <a:srgbClr val="0086BC"/>
      </a:lt1>
      <a:dk2>
        <a:srgbClr val="3C7C28"/>
      </a:dk2>
      <a:lt2>
        <a:srgbClr val="FFFBBA"/>
      </a:lt2>
      <a:accent1>
        <a:srgbClr val="0F6FC6"/>
      </a:accent1>
      <a:accent2>
        <a:srgbClr val="003A51"/>
      </a:accent2>
      <a:accent3>
        <a:srgbClr val="0BD0D9"/>
      </a:accent3>
      <a:accent4>
        <a:srgbClr val="10CF9B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3857</TotalTime>
  <Words>445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Garamond</vt:lpstr>
      <vt:lpstr>Arial</vt:lpstr>
      <vt:lpstr>Calibri</vt:lpstr>
      <vt:lpstr>Constantia</vt:lpstr>
      <vt:lpstr>Wingdings 2</vt:lpstr>
      <vt:lpstr>Comic Sans MS</vt:lpstr>
      <vt:lpstr>Times New Roman</vt:lpstr>
      <vt:lpstr>Flow</vt:lpstr>
      <vt:lpstr>Flow</vt:lpstr>
      <vt:lpstr>Flow</vt:lpstr>
      <vt:lpstr>Flow</vt:lpstr>
      <vt:lpstr>Story of Genetics</vt:lpstr>
      <vt:lpstr>Slide 2</vt:lpstr>
      <vt:lpstr>Genetic Problem Solving</vt:lpstr>
      <vt:lpstr>Genetic Problem Solving</vt:lpstr>
      <vt:lpstr>Dominant  vs. Recessive</vt:lpstr>
      <vt:lpstr>Punnet Squares</vt:lpstr>
      <vt:lpstr>Punnet Square Practice</vt:lpstr>
      <vt:lpstr>Punnet Square Practice</vt:lpstr>
      <vt:lpstr>Definitions</vt:lpstr>
      <vt:lpstr>Genotype </vt:lpstr>
      <vt:lpstr>Try This</vt:lpstr>
      <vt:lpstr>Slide 12</vt:lpstr>
      <vt:lpstr>Try This</vt:lpstr>
      <vt:lpstr>Punnet Square Practice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Michael Dowdall</dc:creator>
  <cp:keywords>Biology</cp:keywords>
  <cp:lastModifiedBy>Ministry of Education</cp:lastModifiedBy>
  <cp:revision>190</cp:revision>
  <dcterms:created xsi:type="dcterms:W3CDTF">2007-08-07T22:00:48Z</dcterms:created>
  <dcterms:modified xsi:type="dcterms:W3CDTF">2009-06-11T02:09:25Z</dcterms:modified>
</cp:coreProperties>
</file>